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86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snapToObjects="1">
      <p:cViewPr varScale="1">
        <p:scale>
          <a:sx n="109" d="100"/>
          <a:sy n="109" d="100"/>
        </p:scale>
        <p:origin x="208"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E Three Column Layout with analysis categories, scaling question and scale footer (animate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D85C4C80-D207-7D4D-AB5E-C4150F3D4FD1}"/>
              </a:ext>
            </a:extLst>
          </p:cNvPr>
          <p:cNvSpPr txBox="1"/>
          <p:nvPr userDrawn="1"/>
        </p:nvSpPr>
        <p:spPr>
          <a:xfrm>
            <a:off x="434817" y="5930049"/>
            <a:ext cx="1137036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1600" b="0" i="1" noProof="0" dirty="0">
                <a:solidFill>
                  <a:srgbClr val="F58229"/>
                </a:solidFill>
                <a:latin typeface="Nexus Sans Pro" panose="02000503030000020003" pitchFamily="2" charset="77"/>
              </a:rPr>
              <a:t>Trage</a:t>
            </a:r>
            <a:r>
              <a:rPr lang="de-DE" sz="1600" b="0" i="1" baseline="0" noProof="0" dirty="0">
                <a:solidFill>
                  <a:srgbClr val="F58229"/>
                </a:solidFill>
                <a:latin typeface="Nexus Sans Pro" panose="02000503030000020003" pitchFamily="2" charset="77"/>
              </a:rPr>
              <a:t> verschiedene Skalierungszahlen für die verschiedenen Personen ein, z.B. verschiedene Fachleute, Kind, Eltern etc.</a:t>
            </a:r>
            <a:endParaRPr lang="de-DE" sz="1600" b="0" i="0" noProof="0" dirty="0">
              <a:solidFill>
                <a:srgbClr val="F58229"/>
              </a:solidFill>
              <a:latin typeface="Nexus Sans Pro" panose="02000503030000020003" pitchFamily="2" charset="77"/>
            </a:endParaRPr>
          </a:p>
        </p:txBody>
      </p:sp>
      <p:sp>
        <p:nvSpPr>
          <p:cNvPr id="4" name="TextBox 3">
            <a:extLst>
              <a:ext uri="{FF2B5EF4-FFF2-40B4-BE49-F238E27FC236}">
                <a16:creationId xmlns:a16="http://schemas.microsoft.com/office/drawing/2014/main" id="{A6D4965D-75D0-BC48-8019-8FF34D31E977}"/>
              </a:ext>
            </a:extLst>
          </p:cNvPr>
          <p:cNvSpPr txBox="1"/>
          <p:nvPr userDrawn="1"/>
        </p:nvSpPr>
        <p:spPr>
          <a:xfrm>
            <a:off x="194754" y="1559135"/>
            <a:ext cx="3697357" cy="523220"/>
          </a:xfrm>
          <a:prstGeom prst="rect">
            <a:avLst/>
          </a:prstGeom>
          <a:noFill/>
        </p:spPr>
        <p:txBody>
          <a:bodyPr wrap="square" rtlCol="0">
            <a:spAutoFit/>
          </a:bodyPr>
          <a:lstStyle/>
          <a:p>
            <a:pPr algn="ctr"/>
            <a:r>
              <a:rPr lang="de-DE" sz="2800" b="1" i="0" noProof="0" dirty="0">
                <a:solidFill>
                  <a:schemeClr val="tx1">
                    <a:lumMod val="65000"/>
                    <a:lumOff val="35000"/>
                  </a:schemeClr>
                </a:solidFill>
                <a:latin typeface="Nexus Sans Pro" panose="02000503030000020003" pitchFamily="2" charset="77"/>
              </a:rPr>
              <a:t>SCHADEN</a:t>
            </a:r>
          </a:p>
        </p:txBody>
      </p:sp>
      <p:sp>
        <p:nvSpPr>
          <p:cNvPr id="18" name="TextBox 17">
            <a:extLst>
              <a:ext uri="{FF2B5EF4-FFF2-40B4-BE49-F238E27FC236}">
                <a16:creationId xmlns:a16="http://schemas.microsoft.com/office/drawing/2014/main" id="{D00286B8-A1EA-1B47-A5F0-42F031909F7A}"/>
              </a:ext>
            </a:extLst>
          </p:cNvPr>
          <p:cNvSpPr txBox="1"/>
          <p:nvPr userDrawn="1"/>
        </p:nvSpPr>
        <p:spPr>
          <a:xfrm>
            <a:off x="4244402" y="1543168"/>
            <a:ext cx="3697357" cy="954107"/>
          </a:xfrm>
          <a:prstGeom prst="rect">
            <a:avLst/>
          </a:prstGeom>
          <a:noFill/>
        </p:spPr>
        <p:txBody>
          <a:bodyPr wrap="square" rtlCol="0">
            <a:spAutoFit/>
          </a:bodyPr>
          <a:lstStyle/>
          <a:p>
            <a:pPr algn="ctr"/>
            <a:r>
              <a:rPr lang="de-DE" sz="2800" b="1" i="0" noProof="0" dirty="0">
                <a:solidFill>
                  <a:srgbClr val="92D050"/>
                </a:solidFill>
                <a:latin typeface="Nexus Sans Pro" panose="02000503030000020003" pitchFamily="2" charset="77"/>
              </a:rPr>
              <a:t>BESTEHENDE</a:t>
            </a:r>
            <a:r>
              <a:rPr lang="de-DE" sz="2800" b="1" i="0" baseline="0" noProof="0" dirty="0">
                <a:solidFill>
                  <a:srgbClr val="92D050"/>
                </a:solidFill>
                <a:latin typeface="Nexus Sans Pro" panose="02000503030000020003" pitchFamily="2" charset="77"/>
              </a:rPr>
              <a:t> STÄRKEN</a:t>
            </a:r>
          </a:p>
        </p:txBody>
      </p:sp>
      <p:sp>
        <p:nvSpPr>
          <p:cNvPr id="20" name="TextBox 19">
            <a:extLst>
              <a:ext uri="{FF2B5EF4-FFF2-40B4-BE49-F238E27FC236}">
                <a16:creationId xmlns:a16="http://schemas.microsoft.com/office/drawing/2014/main" id="{BC6E560B-5E4E-4445-AB36-05B84D339B26}"/>
              </a:ext>
            </a:extLst>
          </p:cNvPr>
          <p:cNvSpPr txBox="1"/>
          <p:nvPr userDrawn="1"/>
        </p:nvSpPr>
        <p:spPr>
          <a:xfrm>
            <a:off x="8329040" y="1545086"/>
            <a:ext cx="3697357" cy="523220"/>
          </a:xfrm>
          <a:prstGeom prst="rect">
            <a:avLst/>
          </a:prstGeom>
          <a:noFill/>
        </p:spPr>
        <p:txBody>
          <a:bodyPr wrap="square" rtlCol="0">
            <a:spAutoFit/>
          </a:bodyPr>
          <a:lstStyle/>
          <a:p>
            <a:pPr algn="ctr"/>
            <a:r>
              <a:rPr lang="de-DE" sz="2800" b="1" i="0" noProof="0" dirty="0">
                <a:solidFill>
                  <a:srgbClr val="FF0000"/>
                </a:solidFill>
                <a:latin typeface="Nexus Sans Pro" panose="02000503030000020003" pitchFamily="2" charset="77"/>
              </a:rPr>
              <a:t>SICHERHEITSZIELE</a:t>
            </a:r>
          </a:p>
        </p:txBody>
      </p:sp>
      <p:sp>
        <p:nvSpPr>
          <p:cNvPr id="7" name="TextBox 6">
            <a:extLst>
              <a:ext uri="{FF2B5EF4-FFF2-40B4-BE49-F238E27FC236}">
                <a16:creationId xmlns:a16="http://schemas.microsoft.com/office/drawing/2014/main" id="{ECCE72D1-FF7D-FB46-A60E-8A5067A38FFA}"/>
              </a:ext>
            </a:extLst>
          </p:cNvPr>
          <p:cNvSpPr txBox="1"/>
          <p:nvPr userDrawn="1"/>
        </p:nvSpPr>
        <p:spPr>
          <a:xfrm>
            <a:off x="1" y="87084"/>
            <a:ext cx="12192000" cy="800219"/>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600" b="1" i="0" noProof="0" dirty="0">
                <a:solidFill>
                  <a:srgbClr val="1B75BC"/>
                </a:solidFill>
                <a:latin typeface="Nexus Sans Pro" panose="02000503030000020003" pitchFamily="2" charset="77"/>
                <a:ea typeface="Nexus Sans Pro" panose="02000503030000020003" pitchFamily="2" charset="77"/>
              </a:rPr>
              <a:t>Signs </a:t>
            </a:r>
            <a:r>
              <a:rPr lang="de-DE" sz="2600" b="1" i="0" noProof="0" dirty="0" err="1">
                <a:solidFill>
                  <a:srgbClr val="1B75BC"/>
                </a:solidFill>
                <a:latin typeface="Nexus Sans Pro" panose="02000503030000020003" pitchFamily="2" charset="77"/>
                <a:ea typeface="Nexus Sans Pro" panose="02000503030000020003" pitchFamily="2" charset="77"/>
              </a:rPr>
              <a:t>of</a:t>
            </a:r>
            <a:r>
              <a:rPr lang="de-DE" sz="2600" b="1" i="0" baseline="0" noProof="0" dirty="0">
                <a:solidFill>
                  <a:srgbClr val="1B75BC"/>
                </a:solidFill>
                <a:latin typeface="Nexus Sans Pro" panose="02000503030000020003" pitchFamily="2" charset="77"/>
                <a:ea typeface="Nexus Sans Pro" panose="02000503030000020003" pitchFamily="2" charset="77"/>
              </a:rPr>
              <a:t> </a:t>
            </a:r>
            <a:r>
              <a:rPr lang="de-DE" sz="2600" b="1" i="0" baseline="0" noProof="0" dirty="0" err="1">
                <a:solidFill>
                  <a:srgbClr val="1B75BC"/>
                </a:solidFill>
                <a:latin typeface="Nexus Sans Pro" panose="02000503030000020003" pitchFamily="2" charset="77"/>
                <a:ea typeface="Nexus Sans Pro" panose="02000503030000020003" pitchFamily="2" charset="77"/>
              </a:rPr>
              <a:t>Safety</a:t>
            </a:r>
            <a:r>
              <a:rPr lang="de-DE" sz="2600" b="1" i="0" baseline="0" noProof="0" dirty="0">
                <a:solidFill>
                  <a:srgbClr val="1B75BC"/>
                </a:solidFill>
                <a:latin typeface="Nexus Sans Pro" panose="02000503030000020003" pitchFamily="2" charset="77"/>
                <a:ea typeface="Nexus Sans Pro" panose="02000503030000020003" pitchFamily="2" charset="77"/>
              </a:rPr>
              <a:t> Bewertungs- und Planungsrahmen: Sieben Analysekategorien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AU" sz="2000" b="0" i="0" dirty="0">
              <a:solidFill>
                <a:schemeClr val="tx1">
                  <a:lumMod val="85000"/>
                  <a:lumOff val="15000"/>
                </a:schemeClr>
              </a:solidFill>
              <a:latin typeface="Nexus Sans Pro" panose="02000503030000020003" pitchFamily="2" charset="77"/>
            </a:endParaRPr>
          </a:p>
        </p:txBody>
      </p:sp>
      <p:sp>
        <p:nvSpPr>
          <p:cNvPr id="8" name="TextBox 7">
            <a:extLst>
              <a:ext uri="{FF2B5EF4-FFF2-40B4-BE49-F238E27FC236}">
                <a16:creationId xmlns:a16="http://schemas.microsoft.com/office/drawing/2014/main" id="{9DB1E753-CA8D-4747-B92F-D2824C46998D}"/>
              </a:ext>
            </a:extLst>
          </p:cNvPr>
          <p:cNvSpPr txBox="1"/>
          <p:nvPr userDrawn="1"/>
        </p:nvSpPr>
        <p:spPr>
          <a:xfrm>
            <a:off x="0" y="844593"/>
            <a:ext cx="4086864"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000" b="1" i="0" noProof="0" dirty="0">
                <a:solidFill>
                  <a:srgbClr val="1B75BC"/>
                </a:solidFill>
                <a:latin typeface="Nexus Sans Pro" panose="02000503030000020003" pitchFamily="2" charset="77"/>
                <a:ea typeface="Nexus Sans Pro" panose="02000503030000020003" pitchFamily="2" charset="77"/>
              </a:rPr>
              <a:t>Worüber machen wir uns Sorgen?</a:t>
            </a:r>
          </a:p>
          <a:p>
            <a:pPr algn="l"/>
            <a:endParaRPr lang="en-AU" sz="2000" b="0" i="0" dirty="0">
              <a:solidFill>
                <a:schemeClr val="tx1">
                  <a:lumMod val="85000"/>
                  <a:lumOff val="15000"/>
                </a:schemeClr>
              </a:solidFill>
              <a:latin typeface="Nexus Sans Pro" panose="02000503030000020003" pitchFamily="2" charset="77"/>
            </a:endParaRPr>
          </a:p>
        </p:txBody>
      </p:sp>
      <p:sp>
        <p:nvSpPr>
          <p:cNvPr id="10" name="TextBox 9">
            <a:extLst>
              <a:ext uri="{FF2B5EF4-FFF2-40B4-BE49-F238E27FC236}">
                <a16:creationId xmlns:a16="http://schemas.microsoft.com/office/drawing/2014/main" id="{D5592279-9AB2-534D-A32E-AF8EF2619677}"/>
              </a:ext>
            </a:extLst>
          </p:cNvPr>
          <p:cNvSpPr txBox="1"/>
          <p:nvPr userDrawn="1"/>
        </p:nvSpPr>
        <p:spPr>
          <a:xfrm>
            <a:off x="4078800" y="849084"/>
            <a:ext cx="4084639"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000" b="1" i="0" noProof="0" dirty="0">
                <a:solidFill>
                  <a:srgbClr val="1B75BC"/>
                </a:solidFill>
                <a:latin typeface="Nexus Sans Pro" panose="02000503030000020003" pitchFamily="2" charset="77"/>
              </a:rPr>
              <a:t>Was funktioniert gut?</a:t>
            </a:r>
          </a:p>
          <a:p>
            <a:pPr algn="l"/>
            <a:endParaRPr lang="en-AU" sz="2000" b="0" i="0" dirty="0">
              <a:solidFill>
                <a:schemeClr val="tx1">
                  <a:lumMod val="85000"/>
                  <a:lumOff val="15000"/>
                </a:schemeClr>
              </a:solidFill>
              <a:latin typeface="Nexus Sans Pro" panose="02000503030000020003" pitchFamily="2" charset="77"/>
            </a:endParaRPr>
          </a:p>
        </p:txBody>
      </p:sp>
      <p:sp>
        <p:nvSpPr>
          <p:cNvPr id="11" name="TextBox 10">
            <a:extLst>
              <a:ext uri="{FF2B5EF4-FFF2-40B4-BE49-F238E27FC236}">
                <a16:creationId xmlns:a16="http://schemas.microsoft.com/office/drawing/2014/main" id="{FC7F166C-72F3-274E-A67A-F62F3CD72F29}"/>
              </a:ext>
            </a:extLst>
          </p:cNvPr>
          <p:cNvSpPr txBox="1"/>
          <p:nvPr userDrawn="1"/>
        </p:nvSpPr>
        <p:spPr>
          <a:xfrm>
            <a:off x="8163439" y="844503"/>
            <a:ext cx="4028561"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000" b="1" i="0" noProof="0" dirty="0">
                <a:solidFill>
                  <a:srgbClr val="1B75BC"/>
                </a:solidFill>
                <a:latin typeface="Nexus Sans Pro" panose="02000503030000020003" pitchFamily="2" charset="77"/>
              </a:rPr>
              <a:t>Was muss passieren?</a:t>
            </a:r>
          </a:p>
          <a:p>
            <a:pPr algn="l"/>
            <a:endParaRPr lang="en-AU" sz="2000" b="0" i="0" dirty="0">
              <a:solidFill>
                <a:schemeClr val="tx1">
                  <a:lumMod val="85000"/>
                  <a:lumOff val="15000"/>
                </a:schemeClr>
              </a:solidFill>
              <a:latin typeface="Nexus Sans Pro" panose="02000503030000020003" pitchFamily="2" charset="77"/>
            </a:endParaRPr>
          </a:p>
        </p:txBody>
      </p:sp>
      <p:sp>
        <p:nvSpPr>
          <p:cNvPr id="12" name="TextBox 11">
            <a:extLst>
              <a:ext uri="{FF2B5EF4-FFF2-40B4-BE49-F238E27FC236}">
                <a16:creationId xmlns:a16="http://schemas.microsoft.com/office/drawing/2014/main" id="{9ABC11F7-FE7F-0A4A-94AF-EAE86CFE1B94}"/>
              </a:ext>
            </a:extLst>
          </p:cNvPr>
          <p:cNvSpPr txBox="1"/>
          <p:nvPr userDrawn="1"/>
        </p:nvSpPr>
        <p:spPr>
          <a:xfrm>
            <a:off x="421419" y="5087576"/>
            <a:ext cx="1137036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1600" b="0" i="1" noProof="0" dirty="0">
                <a:solidFill>
                  <a:srgbClr val="1B75BC"/>
                </a:solidFill>
                <a:latin typeface="Nexus Sans Pro" panose="02000503030000020003" pitchFamily="2" charset="77"/>
              </a:rPr>
              <a:t>Auf einer</a:t>
            </a:r>
            <a:r>
              <a:rPr lang="de-DE" sz="1600" b="0" i="1" baseline="0" noProof="0" dirty="0">
                <a:solidFill>
                  <a:srgbClr val="1B75BC"/>
                </a:solidFill>
                <a:latin typeface="Nexus Sans Pro" panose="02000503030000020003" pitchFamily="2" charset="77"/>
              </a:rPr>
              <a:t> Skala von 0–10, wobei 10 bedeutet, dass alle wissen, dass das Kind sicher genug ist, sodass die Organisation den Fall abschließen kann und 0 bedeutet, dass die Situation so schlecht ist, dass direkt gehandelt werden muss (und das Kind nicht länger zuhause wohnen kann), wie schätzen alle die Situation ein?</a:t>
            </a:r>
            <a:endParaRPr lang="de-DE" sz="1600" b="0" i="1" noProof="0" dirty="0">
              <a:solidFill>
                <a:srgbClr val="1B75BC"/>
              </a:solidFill>
              <a:latin typeface="Nexus Sans Pro" panose="02000503030000020003" pitchFamily="2" charset="77"/>
            </a:endParaRPr>
          </a:p>
        </p:txBody>
      </p:sp>
      <p:sp>
        <p:nvSpPr>
          <p:cNvPr id="24" name="TextBox 23">
            <a:extLst>
              <a:ext uri="{FF2B5EF4-FFF2-40B4-BE49-F238E27FC236}">
                <a16:creationId xmlns:a16="http://schemas.microsoft.com/office/drawing/2014/main" id="{702059D1-8D54-0A49-A01C-7DD3289C9D12}"/>
              </a:ext>
            </a:extLst>
          </p:cNvPr>
          <p:cNvSpPr txBox="1"/>
          <p:nvPr userDrawn="1"/>
        </p:nvSpPr>
        <p:spPr>
          <a:xfrm>
            <a:off x="194754" y="2557790"/>
            <a:ext cx="369735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800" b="1" i="0" noProof="0" dirty="0">
                <a:solidFill>
                  <a:srgbClr val="FF0000"/>
                </a:solidFill>
                <a:latin typeface="Nexus Sans Pro" panose="02000503030000020003" pitchFamily="2" charset="77"/>
              </a:rPr>
              <a:t>GEFÄHRDUNGSSTATEMENTS</a:t>
            </a:r>
          </a:p>
        </p:txBody>
      </p:sp>
      <p:sp>
        <p:nvSpPr>
          <p:cNvPr id="3" name="Rectangle 2">
            <a:extLst>
              <a:ext uri="{FF2B5EF4-FFF2-40B4-BE49-F238E27FC236}">
                <a16:creationId xmlns:a16="http://schemas.microsoft.com/office/drawing/2014/main" id="{59383F66-CCBE-2D45-9BCE-B5D2E3771919}"/>
              </a:ext>
            </a:extLst>
          </p:cNvPr>
          <p:cNvSpPr/>
          <p:nvPr userDrawn="1"/>
        </p:nvSpPr>
        <p:spPr>
          <a:xfrm>
            <a:off x="194754" y="3638987"/>
            <a:ext cx="3697355"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800" b="1" i="0" noProof="0" dirty="0">
                <a:solidFill>
                  <a:srgbClr val="92D050"/>
                </a:solidFill>
                <a:latin typeface="Nexus Sans Pro" panose="02000503030000020003" pitchFamily="2" charset="77"/>
              </a:rPr>
              <a:t>VERKOMPLIZIERENDE FAKTOREN</a:t>
            </a:r>
          </a:p>
        </p:txBody>
      </p:sp>
      <p:sp>
        <p:nvSpPr>
          <p:cNvPr id="26" name="TextBox 25">
            <a:extLst>
              <a:ext uri="{FF2B5EF4-FFF2-40B4-BE49-F238E27FC236}">
                <a16:creationId xmlns:a16="http://schemas.microsoft.com/office/drawing/2014/main" id="{54B27CD6-C764-BF45-9577-4B9D528B2ADE}"/>
              </a:ext>
            </a:extLst>
          </p:cNvPr>
          <p:cNvSpPr txBox="1"/>
          <p:nvPr userDrawn="1"/>
        </p:nvSpPr>
        <p:spPr>
          <a:xfrm>
            <a:off x="4271386" y="2858183"/>
            <a:ext cx="369735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800" b="1" i="0" noProof="0" dirty="0">
                <a:solidFill>
                  <a:schemeClr val="tx1">
                    <a:lumMod val="65000"/>
                    <a:lumOff val="35000"/>
                  </a:schemeClr>
                </a:solidFill>
                <a:latin typeface="Nexus Sans Pro" panose="02000503030000020003" pitchFamily="2" charset="77"/>
              </a:rPr>
              <a:t>BESTEHENDE</a:t>
            </a:r>
            <a:r>
              <a:rPr lang="de-DE" sz="2800" b="1" i="0" baseline="0" noProof="0" dirty="0">
                <a:solidFill>
                  <a:schemeClr val="tx1">
                    <a:lumMod val="65000"/>
                    <a:lumOff val="35000"/>
                  </a:schemeClr>
                </a:solidFill>
                <a:latin typeface="Nexus Sans Pro" panose="02000503030000020003" pitchFamily="2" charset="77"/>
              </a:rPr>
              <a:t> SICHERHEITEN</a:t>
            </a:r>
            <a:endParaRPr lang="de-DE" sz="2800" b="1" i="0" noProof="0" dirty="0">
              <a:solidFill>
                <a:schemeClr val="tx1">
                  <a:lumMod val="65000"/>
                  <a:lumOff val="35000"/>
                </a:schemeClr>
              </a:solidFill>
              <a:latin typeface="Nexus Sans Pro" panose="02000503030000020003" pitchFamily="2" charset="77"/>
            </a:endParaRPr>
          </a:p>
        </p:txBody>
      </p:sp>
      <p:sp>
        <p:nvSpPr>
          <p:cNvPr id="27" name="TextBox 26">
            <a:extLst>
              <a:ext uri="{FF2B5EF4-FFF2-40B4-BE49-F238E27FC236}">
                <a16:creationId xmlns:a16="http://schemas.microsoft.com/office/drawing/2014/main" id="{14DB8580-0472-6748-A83D-3A239FE400A2}"/>
              </a:ext>
            </a:extLst>
          </p:cNvPr>
          <p:cNvSpPr txBox="1"/>
          <p:nvPr userDrawn="1"/>
        </p:nvSpPr>
        <p:spPr>
          <a:xfrm>
            <a:off x="8320977" y="2489151"/>
            <a:ext cx="36973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2800" b="1" i="0" noProof="0" dirty="0">
                <a:solidFill>
                  <a:srgbClr val="92D050"/>
                </a:solidFill>
                <a:latin typeface="Nexus Sans Pro" panose="02000503030000020003" pitchFamily="2" charset="77"/>
              </a:rPr>
              <a:t>NÄCHSTE SCHRITTE</a:t>
            </a:r>
          </a:p>
        </p:txBody>
      </p:sp>
      <p:grpSp>
        <p:nvGrpSpPr>
          <p:cNvPr id="19" name="Group 18">
            <a:extLst>
              <a:ext uri="{FF2B5EF4-FFF2-40B4-BE49-F238E27FC236}">
                <a16:creationId xmlns:a16="http://schemas.microsoft.com/office/drawing/2014/main" id="{500F9F9F-6F82-AF49-8C46-AE296B99B79A}"/>
              </a:ext>
            </a:extLst>
          </p:cNvPr>
          <p:cNvGrpSpPr/>
          <p:nvPr userDrawn="1"/>
        </p:nvGrpSpPr>
        <p:grpSpPr>
          <a:xfrm>
            <a:off x="333248" y="6177280"/>
            <a:ext cx="11472672" cy="613223"/>
            <a:chOff x="333248" y="6177280"/>
            <a:chExt cx="11472672" cy="613223"/>
          </a:xfrm>
        </p:grpSpPr>
        <p:sp>
          <p:nvSpPr>
            <p:cNvPr id="21" name="TextBox 20">
              <a:extLst>
                <a:ext uri="{FF2B5EF4-FFF2-40B4-BE49-F238E27FC236}">
                  <a16:creationId xmlns:a16="http://schemas.microsoft.com/office/drawing/2014/main" id="{A8C214F0-F878-5341-9EAA-604616B32BCA}"/>
                </a:ext>
              </a:extLst>
            </p:cNvPr>
            <p:cNvSpPr txBox="1"/>
            <p:nvPr userDrawn="1"/>
          </p:nvSpPr>
          <p:spPr>
            <a:xfrm>
              <a:off x="333248" y="6205728"/>
              <a:ext cx="497840" cy="584775"/>
            </a:xfrm>
            <a:prstGeom prst="rect">
              <a:avLst/>
            </a:prstGeom>
            <a:noFill/>
          </p:spPr>
          <p:txBody>
            <a:bodyPr wrap="square" rtlCol="0">
              <a:spAutoFit/>
            </a:bodyPr>
            <a:lstStyle/>
            <a:p>
              <a:pPr algn="l"/>
              <a:r>
                <a:rPr lang="en-AU" sz="3200" b="1" i="0" dirty="0">
                  <a:solidFill>
                    <a:srgbClr val="1B75BC"/>
                  </a:solidFill>
                  <a:latin typeface="Nexus Sans Pro" panose="02000503030000020003" pitchFamily="2" charset="77"/>
                </a:rPr>
                <a:t>0</a:t>
              </a:r>
              <a:endParaRPr lang="en-AU" sz="2000" b="1" i="0" dirty="0">
                <a:solidFill>
                  <a:srgbClr val="1B75BC"/>
                </a:solidFill>
                <a:latin typeface="Nexus Sans Pro" panose="02000503030000020003" pitchFamily="2" charset="77"/>
              </a:endParaRPr>
            </a:p>
          </p:txBody>
        </p:sp>
        <p:sp>
          <p:nvSpPr>
            <p:cNvPr id="28" name="TextBox 27">
              <a:extLst>
                <a:ext uri="{FF2B5EF4-FFF2-40B4-BE49-F238E27FC236}">
                  <a16:creationId xmlns:a16="http://schemas.microsoft.com/office/drawing/2014/main" id="{53E13B5C-5E92-BD46-96EE-3C9369FD4A37}"/>
                </a:ext>
              </a:extLst>
            </p:cNvPr>
            <p:cNvSpPr txBox="1"/>
            <p:nvPr userDrawn="1"/>
          </p:nvSpPr>
          <p:spPr>
            <a:xfrm>
              <a:off x="11094720" y="6177280"/>
              <a:ext cx="711200" cy="584775"/>
            </a:xfrm>
            <a:prstGeom prst="rect">
              <a:avLst/>
            </a:prstGeom>
            <a:noFill/>
          </p:spPr>
          <p:txBody>
            <a:bodyPr wrap="square" rtlCol="0">
              <a:spAutoFit/>
            </a:bodyPr>
            <a:lstStyle/>
            <a:p>
              <a:pPr algn="l"/>
              <a:r>
                <a:rPr lang="en-AU" sz="3200" b="1" i="0" dirty="0">
                  <a:solidFill>
                    <a:srgbClr val="1B75BC"/>
                  </a:solidFill>
                  <a:latin typeface="Nexus Sans Pro" panose="02000503030000020003" pitchFamily="2" charset="77"/>
                </a:rPr>
                <a:t>10</a:t>
              </a:r>
              <a:endParaRPr lang="en-AU" sz="2000" b="1" i="0" dirty="0">
                <a:solidFill>
                  <a:srgbClr val="1B75BC"/>
                </a:solidFill>
                <a:latin typeface="Nexus Sans Pro" panose="02000503030000020003" pitchFamily="2" charset="77"/>
              </a:endParaRPr>
            </a:p>
          </p:txBody>
        </p:sp>
        <p:cxnSp>
          <p:nvCxnSpPr>
            <p:cNvPr id="29" name="Straight Arrow Connector 28">
              <a:extLst>
                <a:ext uri="{FF2B5EF4-FFF2-40B4-BE49-F238E27FC236}">
                  <a16:creationId xmlns:a16="http://schemas.microsoft.com/office/drawing/2014/main" id="{DFA2B358-15C8-044A-BDFD-4F2B5A15FB19}"/>
                </a:ext>
              </a:extLst>
            </p:cNvPr>
            <p:cNvCxnSpPr>
              <a:cxnSpLocks/>
            </p:cNvCxnSpPr>
            <p:nvPr userDrawn="1"/>
          </p:nvCxnSpPr>
          <p:spPr>
            <a:xfrm>
              <a:off x="822960" y="6543040"/>
              <a:ext cx="10220960" cy="0"/>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73800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8" grpId="0"/>
      <p:bldP spid="20" grpId="0"/>
      <p:bldP spid="7" grpId="0"/>
      <p:bldP spid="8" grpId="0"/>
      <p:bldP spid="10" grpId="0"/>
      <p:bldP spid="11" grpId="0"/>
      <p:bldP spid="12" grpId="0"/>
      <p:bldP spid="24" grpId="0"/>
      <p:bldP spid="3" grpId="0"/>
      <p:bldP spid="26" grpId="0"/>
      <p:bldP spid="27" grpId="0"/>
    </p:bldLst>
  </p:timing>
  <p:extLst>
    <p:ext uri="{DCECCB84-F9BA-43D5-87BE-67443E8EF086}">
      <p15:sldGuideLst xmlns:p15="http://schemas.microsoft.com/office/powerpoint/2012/main">
        <p15:guide id="1" orient="horz" pos="3158">
          <p15:clr>
            <a:srgbClr val="FBAE40"/>
          </p15:clr>
        </p15:guide>
        <p15:guide id="2" orient="horz" pos="2999">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DE Three Column Layout with heading and scale footer (Professionalle Sprache)">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de-DE" noProof="0" dirty="0"/>
              <a:t>Worüber machen wir uns Sorgen?</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de-DE" noProof="0" dirty="0"/>
              <a:t>Was funktioniert gut?</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de-DE" noProof="0" dirty="0"/>
              <a:t>Was muss passieren?</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Autofit/>
          </a:bodyPr>
          <a:lstStyle>
            <a:lvl1pPr marL="0" indent="0" algn="ctr">
              <a:buNone/>
              <a:defRPr sz="2150" b="1" i="0">
                <a:solidFill>
                  <a:srgbClr val="1B75BC"/>
                </a:solidFill>
                <a:latin typeface="Nexus Sans Pro" panose="02000503030000020003" pitchFamily="2" charset="77"/>
              </a:defRPr>
            </a:lvl1pPr>
          </a:lstStyle>
          <a:p>
            <a:pPr lvl="0"/>
            <a:r>
              <a:rPr lang="de-DE" noProof="0" dirty="0"/>
              <a:t>Signs </a:t>
            </a:r>
            <a:r>
              <a:rPr lang="de-DE" noProof="0" dirty="0" err="1"/>
              <a:t>of</a:t>
            </a:r>
            <a:r>
              <a:rPr lang="de-DE" noProof="0" dirty="0"/>
              <a:t> </a:t>
            </a:r>
            <a:r>
              <a:rPr lang="de-DE" noProof="0" dirty="0" err="1"/>
              <a:t>Safety</a:t>
            </a:r>
            <a:r>
              <a:rPr lang="de-DE" noProof="0" dirty="0"/>
              <a:t> Bewertungs- und Planungsrahmen: Sieben Analysekategorien — </a:t>
            </a:r>
            <a:r>
              <a:rPr lang="de-DE" noProof="0" dirty="0" err="1"/>
              <a:t>professionalle</a:t>
            </a:r>
            <a:r>
              <a:rPr lang="de-DE" noProof="0" dirty="0"/>
              <a:t> Sprache</a:t>
            </a:r>
          </a:p>
        </p:txBody>
      </p:sp>
      <p:grpSp>
        <p:nvGrpSpPr>
          <p:cNvPr id="13" name="Group 12">
            <a:extLst>
              <a:ext uri="{FF2B5EF4-FFF2-40B4-BE49-F238E27FC236}">
                <a16:creationId xmlns:a16="http://schemas.microsoft.com/office/drawing/2014/main" id="{CAA32ACF-CDAC-A742-84AF-70911A249E94}"/>
              </a:ext>
            </a:extLst>
          </p:cNvPr>
          <p:cNvGrpSpPr/>
          <p:nvPr userDrawn="1"/>
        </p:nvGrpSpPr>
        <p:grpSpPr>
          <a:xfrm>
            <a:off x="333248" y="6177280"/>
            <a:ext cx="11472672" cy="613223"/>
            <a:chOff x="333248" y="6177280"/>
            <a:chExt cx="11472672" cy="613223"/>
          </a:xfrm>
        </p:grpSpPr>
        <p:sp>
          <p:nvSpPr>
            <p:cNvPr id="14" name="TextBox 13">
              <a:extLst>
                <a:ext uri="{FF2B5EF4-FFF2-40B4-BE49-F238E27FC236}">
                  <a16:creationId xmlns:a16="http://schemas.microsoft.com/office/drawing/2014/main" id="{D4249B41-A32C-AA47-8F9F-D92333DCBB04}"/>
                </a:ext>
              </a:extLst>
            </p:cNvPr>
            <p:cNvSpPr txBox="1"/>
            <p:nvPr userDrawn="1"/>
          </p:nvSpPr>
          <p:spPr>
            <a:xfrm>
              <a:off x="333248" y="6205728"/>
              <a:ext cx="497840" cy="584775"/>
            </a:xfrm>
            <a:prstGeom prst="rect">
              <a:avLst/>
            </a:prstGeom>
            <a:noFill/>
          </p:spPr>
          <p:txBody>
            <a:bodyPr wrap="square" rtlCol="0">
              <a:spAutoFit/>
            </a:bodyPr>
            <a:lstStyle/>
            <a:p>
              <a:pPr algn="l"/>
              <a:r>
                <a:rPr lang="en-AU" sz="3200" b="1" i="0" dirty="0">
                  <a:solidFill>
                    <a:srgbClr val="1B75BC"/>
                  </a:solidFill>
                  <a:latin typeface="Nexus Sans Pro" panose="02000503030000020003" pitchFamily="2" charset="77"/>
                </a:rPr>
                <a:t>0</a:t>
              </a:r>
              <a:endParaRPr lang="en-AU" sz="2000" b="1" i="0" dirty="0">
                <a:solidFill>
                  <a:srgbClr val="1B75BC"/>
                </a:solidFill>
                <a:latin typeface="Nexus Sans Pro" panose="02000503030000020003" pitchFamily="2" charset="77"/>
              </a:endParaRPr>
            </a:p>
          </p:txBody>
        </p:sp>
        <p:sp>
          <p:nvSpPr>
            <p:cNvPr id="15" name="TextBox 14">
              <a:extLst>
                <a:ext uri="{FF2B5EF4-FFF2-40B4-BE49-F238E27FC236}">
                  <a16:creationId xmlns:a16="http://schemas.microsoft.com/office/drawing/2014/main" id="{F7AD2AFB-57A8-BB40-B5A1-53EC836C512C}"/>
                </a:ext>
              </a:extLst>
            </p:cNvPr>
            <p:cNvSpPr txBox="1"/>
            <p:nvPr userDrawn="1"/>
          </p:nvSpPr>
          <p:spPr>
            <a:xfrm>
              <a:off x="11094720" y="6177280"/>
              <a:ext cx="711200" cy="584775"/>
            </a:xfrm>
            <a:prstGeom prst="rect">
              <a:avLst/>
            </a:prstGeom>
            <a:noFill/>
          </p:spPr>
          <p:txBody>
            <a:bodyPr wrap="square" rtlCol="0">
              <a:spAutoFit/>
            </a:bodyPr>
            <a:lstStyle/>
            <a:p>
              <a:pPr algn="l"/>
              <a:r>
                <a:rPr lang="en-AU" sz="3200" b="1" i="0" dirty="0">
                  <a:solidFill>
                    <a:srgbClr val="1B75BC"/>
                  </a:solidFill>
                  <a:latin typeface="Nexus Sans Pro" panose="02000503030000020003" pitchFamily="2" charset="77"/>
                </a:rPr>
                <a:t>10</a:t>
              </a:r>
              <a:endParaRPr lang="en-AU" sz="2000" b="1" i="0" dirty="0">
                <a:solidFill>
                  <a:srgbClr val="1B75BC"/>
                </a:solidFill>
                <a:latin typeface="Nexus Sans Pro" panose="02000503030000020003" pitchFamily="2" charset="77"/>
              </a:endParaRPr>
            </a:p>
          </p:txBody>
        </p:sp>
        <p:cxnSp>
          <p:nvCxnSpPr>
            <p:cNvPr id="16" name="Straight Arrow Connector 15">
              <a:extLst>
                <a:ext uri="{FF2B5EF4-FFF2-40B4-BE49-F238E27FC236}">
                  <a16:creationId xmlns:a16="http://schemas.microsoft.com/office/drawing/2014/main" id="{09DA7F72-F389-9847-AEBE-36511B94D107}"/>
                </a:ext>
              </a:extLst>
            </p:cNvPr>
            <p:cNvCxnSpPr>
              <a:cxnSpLocks/>
            </p:cNvCxnSpPr>
            <p:nvPr userDrawn="1"/>
          </p:nvCxnSpPr>
          <p:spPr>
            <a:xfrm>
              <a:off x="822960" y="6543040"/>
              <a:ext cx="10220960" cy="0"/>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3" name="TextBox 2">
            <a:extLst>
              <a:ext uri="{FF2B5EF4-FFF2-40B4-BE49-F238E27FC236}">
                <a16:creationId xmlns:a16="http://schemas.microsoft.com/office/drawing/2014/main" id="{6DAEC93D-B10B-28DF-7DC2-5A1D6110AFF2}"/>
              </a:ext>
            </a:extLst>
          </p:cNvPr>
          <p:cNvSpPr txBox="1"/>
          <p:nvPr userDrawn="1"/>
        </p:nvSpPr>
        <p:spPr>
          <a:xfrm>
            <a:off x="0" y="1338610"/>
            <a:ext cx="4070737" cy="4524315"/>
          </a:xfrm>
          <a:prstGeom prst="rect">
            <a:avLst/>
          </a:prstGeom>
          <a:noFill/>
        </p:spPr>
        <p:txBody>
          <a:bodyPr wrap="square" rtlCol="0">
            <a:spAutoFit/>
          </a:bodyPr>
          <a:lstStyle/>
          <a:p>
            <a:pPr lvl="0"/>
            <a:r>
              <a:rPr lang="de-DE" sz="1600" b="1" i="0" noProof="0" dirty="0">
                <a:solidFill>
                  <a:srgbClr val="F6863A"/>
                </a:solidFill>
                <a:latin typeface="Nexus Sans Pro" panose="02000503030000020003" pitchFamily="2" charset="77"/>
                <a:ea typeface="Nexus Sans Pro" panose="02000503030000020003" pitchFamily="2" charset="77"/>
              </a:rPr>
              <a:t>SCHADENSSTATEMENT:</a:t>
            </a:r>
            <a:r>
              <a:rPr lang="de-DE" sz="1600" b="0" i="0" noProof="0" dirty="0">
                <a:latin typeface="Nexus Sans Pro" panose="02000503030000020003" pitchFamily="2" charset="77"/>
                <a:ea typeface="Nexus Sans Pro" panose="02000503030000020003" pitchFamily="2" charset="77"/>
              </a:rPr>
              <a:t> Vergangener Schaden, Verletzung oder Missbrauch des Kindes, die (wahrscheinlich) durch die Erwachsenen verursacht sind. Dies beinhaltet auch ein Risikoverhalten der Kinder/Jugendlichen, das auf einen Schaden hinweist und/oder schädlich für sie ist.</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GEFÄHRDUNGSSTATEMENT:</a:t>
            </a:r>
            <a:r>
              <a:rPr lang="de-DE" sz="1600" b="0" i="0" noProof="0" dirty="0">
                <a:latin typeface="Nexus Sans Pro" panose="02000503030000020003" pitchFamily="2" charset="77"/>
                <a:ea typeface="Nexus Sans Pro" panose="02000503030000020003" pitchFamily="2" charset="77"/>
              </a:rPr>
              <a:t> Die Schädigung oder Verletzung, die das Kind voraussichtlich erfahren wird, wenn sich an der Familiensituation nichts verändert.</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VERKOMPLIZIERENDE FAKTOREN: </a:t>
            </a:r>
            <a:r>
              <a:rPr lang="de-DE" sz="1600" b="0" i="0" noProof="0" dirty="0">
                <a:latin typeface="Nexus Sans Pro" panose="02000503030000020003" pitchFamily="2" charset="77"/>
                <a:ea typeface="Nexus Sans Pro" panose="02000503030000020003" pitchFamily="2" charset="77"/>
              </a:rPr>
              <a:t>Handlungen und Geschehnisse in und um die Familie und Kinder herum, auch durch die Fachleute bedingt, die den Umgang mit den Problemen erschweren.</a:t>
            </a:r>
          </a:p>
        </p:txBody>
      </p:sp>
      <p:sp>
        <p:nvSpPr>
          <p:cNvPr id="4" name="TextBox 3">
            <a:extLst>
              <a:ext uri="{FF2B5EF4-FFF2-40B4-BE49-F238E27FC236}">
                <a16:creationId xmlns:a16="http://schemas.microsoft.com/office/drawing/2014/main" id="{76A30E88-DE69-5950-9B44-065E6E340928}"/>
              </a:ext>
            </a:extLst>
          </p:cNvPr>
          <p:cNvSpPr txBox="1"/>
          <p:nvPr userDrawn="1"/>
        </p:nvSpPr>
        <p:spPr>
          <a:xfrm>
            <a:off x="4086864" y="1338610"/>
            <a:ext cx="4068513" cy="3293209"/>
          </a:xfrm>
          <a:prstGeom prst="rect">
            <a:avLst/>
          </a:prstGeom>
          <a:noFill/>
        </p:spPr>
        <p:txBody>
          <a:bodyPr wrap="square" rtlCol="0">
            <a:spAutoFit/>
          </a:bodyPr>
          <a:lstStyle/>
          <a:p>
            <a:pPr lvl="0"/>
            <a:r>
              <a:rPr lang="de-DE" sz="1600" b="1" i="0" noProof="0" dirty="0">
                <a:solidFill>
                  <a:srgbClr val="F6863A"/>
                </a:solidFill>
                <a:latin typeface="Nexus Sans Pro" panose="02000503030000020003" pitchFamily="2" charset="77"/>
                <a:ea typeface="Nexus Sans Pro" panose="02000503030000020003" pitchFamily="2" charset="77"/>
              </a:rPr>
              <a:t>BESTEHENDE STÄRKEN:</a:t>
            </a:r>
            <a:r>
              <a:rPr lang="de-DE" sz="1600" b="0" i="0" noProof="0" dirty="0">
                <a:latin typeface="Nexus Sans Pro" panose="02000503030000020003" pitchFamily="2" charset="77"/>
                <a:ea typeface="Nexus Sans Pro" panose="02000503030000020003" pitchFamily="2" charset="77"/>
              </a:rPr>
              <a:t> Personen, Pläne und Handlungen, die zum Wohlergehen des Kindes beitragen.</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0" i="0" noProof="0" dirty="0">
                <a:latin typeface="Nexus Sans Pro" panose="02000503030000020003" pitchFamily="2" charset="77"/>
                <a:ea typeface="Nexus Sans Pro" panose="02000503030000020003" pitchFamily="2" charset="77"/>
              </a:rPr>
              <a:t>Auch Pläne dafür, wie die Sicherheit eines Kindes gewährleistet werden kann, wenn eine Gefährdung besteht.</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BESTEHENDE SICHERHEITEN:</a:t>
            </a:r>
            <a:r>
              <a:rPr lang="de-DE" sz="1600" b="0" i="0" noProof="0" dirty="0">
                <a:latin typeface="Nexus Sans Pro" panose="02000503030000020003" pitchFamily="2" charset="77"/>
                <a:ea typeface="Nexus Sans Pro" panose="02000503030000020003" pitchFamily="2" charset="77"/>
              </a:rPr>
              <a:t> Handlungen, die von Eltern, sorgenden Erwachsenen und Kindern vollzogen werden, um sicherzustellen, dass das Kind sicher ist, wenn eine Gefährdung besteht.</a:t>
            </a:r>
          </a:p>
        </p:txBody>
      </p:sp>
      <p:sp>
        <p:nvSpPr>
          <p:cNvPr id="6" name="TextBox 5">
            <a:extLst>
              <a:ext uri="{FF2B5EF4-FFF2-40B4-BE49-F238E27FC236}">
                <a16:creationId xmlns:a16="http://schemas.microsoft.com/office/drawing/2014/main" id="{0014F944-FAA0-A8B2-BD38-6397CEC69607}"/>
              </a:ext>
            </a:extLst>
          </p:cNvPr>
          <p:cNvSpPr txBox="1"/>
          <p:nvPr userDrawn="1"/>
        </p:nvSpPr>
        <p:spPr>
          <a:xfrm>
            <a:off x="8197226" y="1338610"/>
            <a:ext cx="3918574" cy="2554545"/>
          </a:xfrm>
          <a:prstGeom prst="rect">
            <a:avLst/>
          </a:prstGeom>
          <a:noFill/>
        </p:spPr>
        <p:txBody>
          <a:bodyPr wrap="square" rtlCol="0">
            <a:spAutoFit/>
          </a:bodyPr>
          <a:lstStyle/>
          <a:p>
            <a:pPr lvl="0"/>
            <a:r>
              <a:rPr lang="de-DE" sz="1600" b="1" i="0" noProof="0" dirty="0">
                <a:solidFill>
                  <a:srgbClr val="F6863A"/>
                </a:solidFill>
                <a:latin typeface="Nexus Sans Pro" panose="02000503030000020003" pitchFamily="2" charset="77"/>
                <a:ea typeface="Nexus Sans Pro" panose="02000503030000020003" pitchFamily="2" charset="77"/>
              </a:rPr>
              <a:t>SICHERHEITSZIELE:</a:t>
            </a:r>
            <a:r>
              <a:rPr lang="de-DE" sz="1600" b="0" i="0" noProof="0" dirty="0">
                <a:latin typeface="Nexus Sans Pro" panose="02000503030000020003" pitchFamily="2" charset="77"/>
                <a:ea typeface="Nexus Sans Pro" panose="02000503030000020003" pitchFamily="2" charset="77"/>
              </a:rPr>
              <a:t> Das Verhalten und die Maßnahmen, die die Kinderschutzorganisation sehen muss, um sicher zu sein, dass das Kind sicher genug ist, um den Fall abschließen zu können.</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NÄCHSTE SCHRITTE: </a:t>
            </a:r>
            <a:r>
              <a:rPr lang="de-DE" sz="1600" b="0" i="0" noProof="0" dirty="0">
                <a:latin typeface="Nexus Sans Pro" panose="02000503030000020003" pitchFamily="2" charset="77"/>
                <a:ea typeface="Nexus Sans Pro" panose="02000503030000020003" pitchFamily="2" charset="77"/>
              </a:rPr>
              <a:t>Die unmittelbar nächsten Maßnahmen, die ergriffen werden müssen, um Sicherheit für die Zukunft zu schaffen.</a:t>
            </a:r>
          </a:p>
        </p:txBody>
      </p:sp>
    </p:spTree>
    <p:extLst>
      <p:ext uri="{BB962C8B-B14F-4D97-AF65-F5344CB8AC3E}">
        <p14:creationId xmlns:p14="http://schemas.microsoft.com/office/powerpoint/2010/main" val="37494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tmplLst>
          <p:tmpl lvl="1">
            <p:tnLst>
              <p:par>
                <p:cTn presetID="1" presetClass="entr" presetSubtype="0" fill="hold" nodeType="clickEffect">
                  <p:stCondLst>
                    <p:cond delay="0"/>
                  </p:stCondLst>
                  <p:childTnLst>
                    <p:set>
                      <p:cBhvr>
                        <p:cTn dur="1" fill="hold">
                          <p:stCondLst>
                            <p:cond delay="0"/>
                          </p:stCondLst>
                        </p:cTn>
                        <p:tgtEl>
                          <p:spTgt spid="35"/>
                        </p:tgtEl>
                        <p:attrNameLst>
                          <p:attrName>style.visibility</p:attrName>
                        </p:attrNameLst>
                      </p:cBhvr>
                      <p:to>
                        <p:strVal val="visible"/>
                      </p:to>
                    </p:set>
                  </p:childTnLst>
                </p:cTn>
              </p:par>
            </p:tnLst>
          </p:tmpl>
        </p:tmplLst>
      </p:bldP>
      <p:bldP spid="37" grpId="0" build="p">
        <p:tmplLst>
          <p:tmpl lvl="1">
            <p:tnLst>
              <p:par>
                <p:cTn presetID="1" presetClass="entr" presetSubtype="0" fill="hold" nodeType="clickEffect">
                  <p:stCondLst>
                    <p:cond delay="0"/>
                  </p:stCondLst>
                  <p:childTnLst>
                    <p:set>
                      <p:cBhvr>
                        <p:cTn dur="1" fill="hold">
                          <p:stCondLst>
                            <p:cond delay="0"/>
                          </p:stCondLst>
                        </p:cTn>
                        <p:tgtEl>
                          <p:spTgt spid="37"/>
                        </p:tgtEl>
                        <p:attrNameLst>
                          <p:attrName>style.visibility</p:attrName>
                        </p:attrNameLst>
                      </p:cBhvr>
                      <p:to>
                        <p:strVal val="visible"/>
                      </p:to>
                    </p:set>
                  </p:childTnLst>
                </p:cTn>
              </p:par>
            </p:tnLst>
          </p:tmpl>
        </p:tmplLst>
      </p:bldP>
      <p:bldP spid="38" grpId="0" build="p">
        <p:tmplLst>
          <p:tmpl lvl="1">
            <p:tnLst>
              <p:par>
                <p:cTn presetID="1" presetClass="entr" presetSubtype="0" fill="hold" nodeType="clickEffect">
                  <p:stCondLst>
                    <p:cond delay="0"/>
                  </p:stCondLst>
                  <p:childTnLst>
                    <p:set>
                      <p:cBhvr>
                        <p:cTn dur="1" fill="hold">
                          <p:stCondLst>
                            <p:cond delay="0"/>
                          </p:stCondLst>
                        </p:cTn>
                        <p:tgtEl>
                          <p:spTgt spid="38"/>
                        </p:tgtEl>
                        <p:attrNameLst>
                          <p:attrName>style.visibility</p:attrName>
                        </p:attrNameLst>
                      </p:cBhvr>
                      <p:to>
                        <p:strVal val="visible"/>
                      </p:to>
                    </p:set>
                  </p:childTnLst>
                </p:cTn>
              </p:par>
            </p:tnLst>
          </p:tmpl>
        </p:tmplLst>
      </p:bldP>
      <p:bldP spid="3" grpId="0"/>
      <p:bldP spid="4" grpId="0"/>
      <p:bldP spid="6"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E Three Column Layout with heading, scaling question, scale footer (Erklärungen für die Familie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de-DE" noProof="0" dirty="0"/>
              <a:t>Worüber machen wir uns Sorgen?</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de-DE" noProof="0" dirty="0"/>
              <a:t>Was funktioniert gut?</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de-DE" noProof="0" dirty="0"/>
              <a:t>Was muss passieren?</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Autofit/>
          </a:bodyPr>
          <a:lstStyle>
            <a:lvl1pPr marL="0" indent="0" algn="ctr">
              <a:buNone/>
              <a:defRPr sz="2000" b="1" i="0">
                <a:solidFill>
                  <a:srgbClr val="1B75BC"/>
                </a:solidFill>
                <a:latin typeface="Nexus Sans Pro" panose="02000503030000020003" pitchFamily="2" charset="77"/>
              </a:defRPr>
            </a:lvl1pPr>
          </a:lstStyle>
          <a:p>
            <a:pPr lvl="0"/>
            <a:r>
              <a:rPr lang="de-DE" noProof="0" dirty="0"/>
              <a:t>Signs </a:t>
            </a:r>
            <a:r>
              <a:rPr lang="de-DE" noProof="0" dirty="0" err="1"/>
              <a:t>of</a:t>
            </a:r>
            <a:r>
              <a:rPr lang="de-DE" noProof="0" dirty="0"/>
              <a:t> </a:t>
            </a:r>
            <a:r>
              <a:rPr lang="de-DE" noProof="0" dirty="0" err="1"/>
              <a:t>Safety</a:t>
            </a:r>
            <a:r>
              <a:rPr lang="de-DE" noProof="0" dirty="0"/>
              <a:t> Bewertungs- und Planungsrahmen: Sieben Analysekategorien — Erklärungen für die Familien</a:t>
            </a:r>
          </a:p>
        </p:txBody>
      </p:sp>
      <p:grpSp>
        <p:nvGrpSpPr>
          <p:cNvPr id="13" name="Group 12">
            <a:extLst>
              <a:ext uri="{FF2B5EF4-FFF2-40B4-BE49-F238E27FC236}">
                <a16:creationId xmlns:a16="http://schemas.microsoft.com/office/drawing/2014/main" id="{CAA32ACF-CDAC-A742-84AF-70911A249E94}"/>
              </a:ext>
            </a:extLst>
          </p:cNvPr>
          <p:cNvGrpSpPr/>
          <p:nvPr userDrawn="1"/>
        </p:nvGrpSpPr>
        <p:grpSpPr>
          <a:xfrm>
            <a:off x="333248" y="6177280"/>
            <a:ext cx="11472672" cy="613223"/>
            <a:chOff x="333248" y="6177280"/>
            <a:chExt cx="11472672" cy="613223"/>
          </a:xfrm>
        </p:grpSpPr>
        <p:sp>
          <p:nvSpPr>
            <p:cNvPr id="14" name="TextBox 13">
              <a:extLst>
                <a:ext uri="{FF2B5EF4-FFF2-40B4-BE49-F238E27FC236}">
                  <a16:creationId xmlns:a16="http://schemas.microsoft.com/office/drawing/2014/main" id="{D4249B41-A32C-AA47-8F9F-D92333DCBB04}"/>
                </a:ext>
              </a:extLst>
            </p:cNvPr>
            <p:cNvSpPr txBox="1"/>
            <p:nvPr userDrawn="1"/>
          </p:nvSpPr>
          <p:spPr>
            <a:xfrm>
              <a:off x="333248" y="6205728"/>
              <a:ext cx="497840" cy="584775"/>
            </a:xfrm>
            <a:prstGeom prst="rect">
              <a:avLst/>
            </a:prstGeom>
            <a:noFill/>
          </p:spPr>
          <p:txBody>
            <a:bodyPr wrap="square" rtlCol="0">
              <a:spAutoFit/>
            </a:bodyPr>
            <a:lstStyle/>
            <a:p>
              <a:pPr algn="l"/>
              <a:r>
                <a:rPr lang="en-AU" sz="3200" b="1" i="0" dirty="0">
                  <a:solidFill>
                    <a:srgbClr val="1B75BC"/>
                  </a:solidFill>
                  <a:latin typeface="Nexus Sans Pro" panose="02000503030000020003" pitchFamily="2" charset="77"/>
                </a:rPr>
                <a:t>0</a:t>
              </a:r>
              <a:endParaRPr lang="en-AU" sz="2000" b="1" i="0" dirty="0">
                <a:solidFill>
                  <a:srgbClr val="1B75BC"/>
                </a:solidFill>
                <a:latin typeface="Nexus Sans Pro" panose="02000503030000020003" pitchFamily="2" charset="77"/>
              </a:endParaRPr>
            </a:p>
          </p:txBody>
        </p:sp>
        <p:sp>
          <p:nvSpPr>
            <p:cNvPr id="15" name="TextBox 14">
              <a:extLst>
                <a:ext uri="{FF2B5EF4-FFF2-40B4-BE49-F238E27FC236}">
                  <a16:creationId xmlns:a16="http://schemas.microsoft.com/office/drawing/2014/main" id="{F7AD2AFB-57A8-BB40-B5A1-53EC836C512C}"/>
                </a:ext>
              </a:extLst>
            </p:cNvPr>
            <p:cNvSpPr txBox="1"/>
            <p:nvPr userDrawn="1"/>
          </p:nvSpPr>
          <p:spPr>
            <a:xfrm>
              <a:off x="11094720" y="6177280"/>
              <a:ext cx="711200" cy="584775"/>
            </a:xfrm>
            <a:prstGeom prst="rect">
              <a:avLst/>
            </a:prstGeom>
            <a:noFill/>
          </p:spPr>
          <p:txBody>
            <a:bodyPr wrap="square" rtlCol="0">
              <a:spAutoFit/>
            </a:bodyPr>
            <a:lstStyle/>
            <a:p>
              <a:pPr algn="l"/>
              <a:r>
                <a:rPr lang="en-AU" sz="3200" b="1" i="0" dirty="0">
                  <a:solidFill>
                    <a:srgbClr val="1B75BC"/>
                  </a:solidFill>
                  <a:latin typeface="Nexus Sans Pro" panose="02000503030000020003" pitchFamily="2" charset="77"/>
                </a:rPr>
                <a:t>10</a:t>
              </a:r>
              <a:endParaRPr lang="en-AU" sz="2000" b="1" i="0" dirty="0">
                <a:solidFill>
                  <a:srgbClr val="1B75BC"/>
                </a:solidFill>
                <a:latin typeface="Nexus Sans Pro" panose="02000503030000020003" pitchFamily="2" charset="77"/>
              </a:endParaRPr>
            </a:p>
          </p:txBody>
        </p:sp>
        <p:cxnSp>
          <p:nvCxnSpPr>
            <p:cNvPr id="16" name="Straight Arrow Connector 15">
              <a:extLst>
                <a:ext uri="{FF2B5EF4-FFF2-40B4-BE49-F238E27FC236}">
                  <a16:creationId xmlns:a16="http://schemas.microsoft.com/office/drawing/2014/main" id="{09DA7F72-F389-9847-AEBE-36511B94D107}"/>
                </a:ext>
              </a:extLst>
            </p:cNvPr>
            <p:cNvCxnSpPr>
              <a:cxnSpLocks/>
            </p:cNvCxnSpPr>
            <p:nvPr userDrawn="1"/>
          </p:nvCxnSpPr>
          <p:spPr>
            <a:xfrm>
              <a:off x="822960" y="6543040"/>
              <a:ext cx="10220960" cy="0"/>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3" name="TextBox 2">
            <a:extLst>
              <a:ext uri="{FF2B5EF4-FFF2-40B4-BE49-F238E27FC236}">
                <a16:creationId xmlns:a16="http://schemas.microsoft.com/office/drawing/2014/main" id="{6DAEC93D-B10B-28DF-7DC2-5A1D6110AFF2}"/>
              </a:ext>
            </a:extLst>
          </p:cNvPr>
          <p:cNvSpPr txBox="1"/>
          <p:nvPr userDrawn="1"/>
        </p:nvSpPr>
        <p:spPr>
          <a:xfrm>
            <a:off x="0" y="1338610"/>
            <a:ext cx="4070737" cy="4278094"/>
          </a:xfrm>
          <a:prstGeom prst="rect">
            <a:avLst/>
          </a:prstGeom>
          <a:noFill/>
        </p:spPr>
        <p:txBody>
          <a:bodyPr wrap="square" rtlCol="0">
            <a:spAutoFit/>
          </a:bodyPr>
          <a:lstStyle/>
          <a:p>
            <a:pPr lvl="0"/>
            <a:r>
              <a:rPr lang="de-DE" sz="1600" b="1" i="0" noProof="0" dirty="0">
                <a:solidFill>
                  <a:srgbClr val="F6863A"/>
                </a:solidFill>
                <a:latin typeface="Nexus Sans Pro" panose="02000503030000020003" pitchFamily="2" charset="77"/>
                <a:ea typeface="Nexus Sans Pro" panose="02000503030000020003" pitchFamily="2" charset="77"/>
              </a:rPr>
              <a:t>SCHADEN:</a:t>
            </a:r>
            <a:r>
              <a:rPr lang="de-DE" sz="1600" b="0" i="0" noProof="0" dirty="0">
                <a:latin typeface="Nexus Sans Pro" panose="02000503030000020003" pitchFamily="2" charset="77"/>
                <a:ea typeface="Nexus Sans Pro" panose="02000503030000020003" pitchFamily="2" charset="77"/>
              </a:rPr>
              <a:t> Dinge im Umfeld Ihres Kindes, die es verletzen oder ängstigen könnten, wie z.B. wenn Mama/Papa/andere Erwachsene oder andere Kinder ihm Hämatome oder Knochenbrüche zufügen oder Dinge tun, die es ängstigen, wie z.B. heftige Streitigkeiten oder unangenehme Berührungen.</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GEFAHR:</a:t>
            </a:r>
            <a:r>
              <a:rPr lang="de-DE" sz="1600" b="0" i="0" noProof="0" dirty="0">
                <a:latin typeface="Nexus Sans Pro" panose="02000503030000020003" pitchFamily="2" charset="77"/>
                <a:ea typeface="Nexus Sans Pro" panose="02000503030000020003" pitchFamily="2" charset="77"/>
              </a:rPr>
              <a:t> Das, was wir befürchten, das eintreten könnte, wenn wir an der jetzigen Situation nichts verändern.</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VERKOMPLIZIERENDE FAKTOREN: </a:t>
            </a:r>
            <a:r>
              <a:rPr lang="de-DE" sz="1600" b="0" i="0" noProof="0" dirty="0">
                <a:latin typeface="Nexus Sans Pro" panose="02000503030000020003" pitchFamily="2" charset="77"/>
                <a:ea typeface="Nexus Sans Pro" panose="02000503030000020003" pitchFamily="2" charset="77"/>
              </a:rPr>
              <a:t>Dinge im Leben Ihres Kindes, die die Situation ein bisschen schwieriger machen, aber nicht unbedingt einen Schaden oder eine Verletzung bei Ihrem Kind verursachen.</a:t>
            </a:r>
          </a:p>
        </p:txBody>
      </p:sp>
      <p:sp>
        <p:nvSpPr>
          <p:cNvPr id="4" name="TextBox 3">
            <a:extLst>
              <a:ext uri="{FF2B5EF4-FFF2-40B4-BE49-F238E27FC236}">
                <a16:creationId xmlns:a16="http://schemas.microsoft.com/office/drawing/2014/main" id="{76A30E88-DE69-5950-9B44-065E6E340928}"/>
              </a:ext>
            </a:extLst>
          </p:cNvPr>
          <p:cNvSpPr txBox="1"/>
          <p:nvPr userDrawn="1"/>
        </p:nvSpPr>
        <p:spPr>
          <a:xfrm>
            <a:off x="4086864" y="1338610"/>
            <a:ext cx="4068513" cy="2308324"/>
          </a:xfrm>
          <a:prstGeom prst="rect">
            <a:avLst/>
          </a:prstGeom>
          <a:noFill/>
        </p:spPr>
        <p:txBody>
          <a:bodyPr wrap="square" rtlCol="0">
            <a:spAutoFit/>
          </a:bodyPr>
          <a:lstStyle/>
          <a:p>
            <a:pPr lvl="0"/>
            <a:r>
              <a:rPr lang="de-DE" sz="1600" b="1" i="0" noProof="0" dirty="0">
                <a:solidFill>
                  <a:srgbClr val="F6863A"/>
                </a:solidFill>
                <a:latin typeface="Nexus Sans Pro" panose="02000503030000020003" pitchFamily="2" charset="77"/>
                <a:ea typeface="Nexus Sans Pro" panose="02000503030000020003" pitchFamily="2" charset="77"/>
              </a:rPr>
              <a:t>EXISTIERENDE STÄRKEN:</a:t>
            </a:r>
            <a:r>
              <a:rPr lang="de-DE" sz="1600" b="0" i="0" noProof="0" dirty="0">
                <a:latin typeface="Nexus Sans Pro" panose="02000503030000020003" pitchFamily="2" charset="77"/>
                <a:ea typeface="Nexus Sans Pro" panose="02000503030000020003" pitchFamily="2" charset="77"/>
              </a:rPr>
              <a:t> Die Dinge von Mama/Papa/anderen Erwachsenen, die für Ihr Kind wirklich gut sind und die Ihrem Kind das Gefühl von mehr Sicherheit zu Hause geben.</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EXISTIERENDE SICHERHEIT:</a:t>
            </a:r>
            <a:r>
              <a:rPr lang="de-DE" sz="1600" b="0" i="0" noProof="0" dirty="0">
                <a:latin typeface="Nexus Sans Pro" panose="02000503030000020003" pitchFamily="2" charset="77"/>
                <a:ea typeface="Nexus Sans Pro" panose="02000503030000020003" pitchFamily="2" charset="77"/>
              </a:rPr>
              <a:t> Die Dinge, die Mama/Papa/andere Erwachsene tun, damit das Kind zu Hause sicherer ist, auch wenn die Situation schwierig wird.</a:t>
            </a:r>
          </a:p>
        </p:txBody>
      </p:sp>
      <p:sp>
        <p:nvSpPr>
          <p:cNvPr id="6" name="TextBox 5">
            <a:extLst>
              <a:ext uri="{FF2B5EF4-FFF2-40B4-BE49-F238E27FC236}">
                <a16:creationId xmlns:a16="http://schemas.microsoft.com/office/drawing/2014/main" id="{0014F944-FAA0-A8B2-BD38-6397CEC69607}"/>
              </a:ext>
            </a:extLst>
          </p:cNvPr>
          <p:cNvSpPr txBox="1"/>
          <p:nvPr userDrawn="1"/>
        </p:nvSpPr>
        <p:spPr>
          <a:xfrm>
            <a:off x="8197226" y="1338610"/>
            <a:ext cx="3918574" cy="3046988"/>
          </a:xfrm>
          <a:prstGeom prst="rect">
            <a:avLst/>
          </a:prstGeom>
          <a:noFill/>
        </p:spPr>
        <p:txBody>
          <a:bodyPr wrap="square" rtlCol="0">
            <a:spAutoFit/>
          </a:bodyPr>
          <a:lstStyle/>
          <a:p>
            <a:pPr lvl="0"/>
            <a:r>
              <a:rPr lang="de-DE" sz="1600" b="1" i="0" noProof="0" dirty="0">
                <a:solidFill>
                  <a:srgbClr val="F6863A"/>
                </a:solidFill>
                <a:latin typeface="Nexus Sans Pro" panose="02000503030000020003" pitchFamily="2" charset="77"/>
                <a:ea typeface="Nexus Sans Pro" panose="02000503030000020003" pitchFamily="2" charset="77"/>
              </a:rPr>
              <a:t>SICHERHEITSZIELE:</a:t>
            </a:r>
            <a:r>
              <a:rPr lang="de-DE" sz="1600" b="0" i="0" noProof="0" dirty="0">
                <a:latin typeface="Nexus Sans Pro" panose="02000503030000020003" pitchFamily="2" charset="77"/>
                <a:ea typeface="Nexus Sans Pro" panose="02000503030000020003" pitchFamily="2" charset="77"/>
              </a:rPr>
              <a:t> All die Dinge, die die Mitarbeiter: innen im Kinderschutz sehen müssen, um sicher zu sein, dass Ihr Kind sicher ist und es in Ordnung für uns ist, den Fall abzuschließen.</a:t>
            </a:r>
          </a:p>
          <a:p>
            <a:pPr lvl="0"/>
            <a:endParaRPr lang="de-DE" sz="1600" b="0" i="0" noProof="0" dirty="0">
              <a:latin typeface="Nexus Sans Pro" panose="02000503030000020003" pitchFamily="2" charset="77"/>
              <a:ea typeface="Nexus Sans Pro" panose="02000503030000020003" pitchFamily="2" charset="77"/>
            </a:endParaRPr>
          </a:p>
          <a:p>
            <a:pPr lvl="0"/>
            <a:r>
              <a:rPr lang="de-DE" sz="1600" b="1" i="0" noProof="0" dirty="0">
                <a:solidFill>
                  <a:srgbClr val="F6863A"/>
                </a:solidFill>
                <a:latin typeface="Nexus Sans Pro" panose="02000503030000020003" pitchFamily="2" charset="77"/>
                <a:ea typeface="Nexus Sans Pro" panose="02000503030000020003" pitchFamily="2" charset="77"/>
              </a:rPr>
              <a:t>NÄCHSTE SCHRITTE: </a:t>
            </a:r>
            <a:r>
              <a:rPr lang="de-DE" sz="1600" b="0" i="0" noProof="0" dirty="0">
                <a:latin typeface="Nexus Sans Pro" panose="02000503030000020003" pitchFamily="2" charset="77"/>
                <a:ea typeface="Nexus Sans Pro" panose="02000503030000020003" pitchFamily="2" charset="77"/>
              </a:rPr>
              <a:t>Die Dinge, die wir alle tun müssen, um sicherzustellen, dass wir die richtigen Veränderungen bewirken, die benötigt werden, um die Sicherheit Ihres Kindes aufrechtzuerhalten, so dass der Fall abgeschlossen werden kann.</a:t>
            </a:r>
          </a:p>
        </p:txBody>
      </p:sp>
      <p:sp>
        <p:nvSpPr>
          <p:cNvPr id="17" name="TextBox 16">
            <a:extLst>
              <a:ext uri="{FF2B5EF4-FFF2-40B4-BE49-F238E27FC236}">
                <a16:creationId xmlns:a16="http://schemas.microsoft.com/office/drawing/2014/main" id="{1495E180-4A83-C092-9277-F462DE70CAA6}"/>
              </a:ext>
            </a:extLst>
          </p:cNvPr>
          <p:cNvSpPr txBox="1"/>
          <p:nvPr userDrawn="1"/>
        </p:nvSpPr>
        <p:spPr>
          <a:xfrm>
            <a:off x="435555" y="5705066"/>
            <a:ext cx="1137036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1600" b="0" i="1" noProof="0" dirty="0">
                <a:solidFill>
                  <a:srgbClr val="1B75BC"/>
                </a:solidFill>
                <a:latin typeface="Nexus Sans Pro" panose="02000503030000020003" pitchFamily="2" charset="77"/>
              </a:rPr>
              <a:t>Auf einer</a:t>
            </a:r>
            <a:r>
              <a:rPr lang="de-DE" sz="1600" b="0" i="1" baseline="0" noProof="0" dirty="0">
                <a:solidFill>
                  <a:srgbClr val="1B75BC"/>
                </a:solidFill>
                <a:latin typeface="Nexus Sans Pro" panose="02000503030000020003" pitchFamily="2" charset="77"/>
              </a:rPr>
              <a:t> Skala von 0–10, wobei 10 bedeutet, dass das Kind/die, der Jugendliche sicher genug ist und wir den Fall abschließen können, und 0 bedeutet, dass die Situation so schwierig für den jungen Menschen ist, dass wir ihn sofort in Obhut nehmen müssen, wie skalierst du die Situation heute?</a:t>
            </a:r>
            <a:endParaRPr lang="de-DE" sz="1600" b="0" i="1" noProof="0" dirty="0">
              <a:solidFill>
                <a:srgbClr val="1B75BC"/>
              </a:solidFill>
              <a:latin typeface="Nexus Sans Pro" panose="02000503030000020003" pitchFamily="2" charset="77"/>
            </a:endParaRPr>
          </a:p>
        </p:txBody>
      </p:sp>
    </p:spTree>
    <p:extLst>
      <p:ext uri="{BB962C8B-B14F-4D97-AF65-F5344CB8AC3E}">
        <p14:creationId xmlns:p14="http://schemas.microsoft.com/office/powerpoint/2010/main" val="107450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2"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1" nodeType="clickEffect">
                                  <p:stCondLst>
                                    <p:cond delay="0"/>
                                  </p:st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tmplLst>
          <p:tmpl lvl="1">
            <p:tnLst>
              <p:par>
                <p:cTn presetID="1" presetClass="entr" presetSubtype="0" fill="hold" nodeType="clickEffect">
                  <p:stCondLst>
                    <p:cond delay="0"/>
                  </p:stCondLst>
                  <p:childTnLst>
                    <p:set>
                      <p:cBhvr>
                        <p:cTn dur="1" fill="hold">
                          <p:stCondLst>
                            <p:cond delay="0"/>
                          </p:stCondLst>
                        </p:cTn>
                        <p:tgtEl>
                          <p:spTgt spid="35"/>
                        </p:tgtEl>
                        <p:attrNameLst>
                          <p:attrName>style.visibility</p:attrName>
                        </p:attrNameLst>
                      </p:cBhvr>
                      <p:to>
                        <p:strVal val="visible"/>
                      </p:to>
                    </p:set>
                  </p:childTnLst>
                </p:cTn>
              </p:par>
            </p:tnLst>
          </p:tmpl>
        </p:tmplLst>
      </p:bldP>
      <p:bldP spid="37" grpId="0" build="p">
        <p:tmplLst>
          <p:tmpl lvl="1">
            <p:tnLst>
              <p:par>
                <p:cTn presetID="1" presetClass="entr" presetSubtype="0" fill="hold" nodeType="clickEffect">
                  <p:stCondLst>
                    <p:cond delay="0"/>
                  </p:stCondLst>
                  <p:childTnLst>
                    <p:set>
                      <p:cBhvr>
                        <p:cTn dur="1" fill="hold">
                          <p:stCondLst>
                            <p:cond delay="0"/>
                          </p:stCondLst>
                        </p:cTn>
                        <p:tgtEl>
                          <p:spTgt spid="37"/>
                        </p:tgtEl>
                        <p:attrNameLst>
                          <p:attrName>style.visibility</p:attrName>
                        </p:attrNameLst>
                      </p:cBhvr>
                      <p:to>
                        <p:strVal val="visible"/>
                      </p:to>
                    </p:set>
                  </p:childTnLst>
                </p:cTn>
              </p:par>
            </p:tnLst>
          </p:tmpl>
        </p:tmplLst>
      </p:bldP>
      <p:bldP spid="38" grpId="0" build="p">
        <p:tmplLst>
          <p:tmpl lvl="1">
            <p:tnLst>
              <p:par>
                <p:cTn presetID="1" presetClass="entr" presetSubtype="0" fill="hold" nodeType="clickEffect">
                  <p:stCondLst>
                    <p:cond delay="0"/>
                  </p:stCondLst>
                  <p:childTnLst>
                    <p:set>
                      <p:cBhvr>
                        <p:cTn dur="1" fill="hold">
                          <p:stCondLst>
                            <p:cond delay="0"/>
                          </p:stCondLst>
                        </p:cTn>
                        <p:tgtEl>
                          <p:spTgt spid="38"/>
                        </p:tgtEl>
                        <p:attrNameLst>
                          <p:attrName>style.visibility</p:attrName>
                        </p:attrNameLst>
                      </p:cBhvr>
                      <p:to>
                        <p:strVal val="visible"/>
                      </p:to>
                    </p:set>
                  </p:childTnLst>
                </p:cTn>
              </p:par>
            </p:tnLst>
          </p:tmpl>
        </p:tmplLst>
      </p:bldP>
      <p:bldP spid="3" grpId="0"/>
      <p:bldP spid="3" grpId="1"/>
      <p:bldP spid="3" grpId="2"/>
      <p:bldP spid="4" grpId="0"/>
      <p:bldP spid="4" grpId="1"/>
      <p:bldP spid="6" grpId="0"/>
      <p:bldP spid="6" grpId="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8E016F-FBB5-1DD9-0B73-CB2C47029E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49C6C26E-8A78-0336-9D80-D21D7A7525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CDA057C3-1F45-4AE1-73F3-4BB092544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054AEC-4DAA-5F41-962C-D8ECFAFF6448}" type="datetimeFigureOut">
              <a:rPr lang="en-AU" smtClean="0"/>
              <a:t>30/5/2022</a:t>
            </a:fld>
            <a:endParaRPr lang="en-AU"/>
          </a:p>
        </p:txBody>
      </p:sp>
      <p:sp>
        <p:nvSpPr>
          <p:cNvPr id="5" name="Footer Placeholder 4">
            <a:extLst>
              <a:ext uri="{FF2B5EF4-FFF2-40B4-BE49-F238E27FC236}">
                <a16:creationId xmlns:a16="http://schemas.microsoft.com/office/drawing/2014/main" id="{058A6DE1-0F65-62B3-1F7F-848A84BC4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5D545190-7588-2812-7BDC-B70BA8C50F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C299B4-BD2F-2C46-876E-E468BF9F12C7}" type="slidenum">
              <a:rPr lang="en-AU" smtClean="0"/>
              <a:t>‹#›</a:t>
            </a:fld>
            <a:endParaRPr lang="en-AU"/>
          </a:p>
        </p:txBody>
      </p:sp>
    </p:spTree>
    <p:extLst>
      <p:ext uri="{BB962C8B-B14F-4D97-AF65-F5344CB8AC3E}">
        <p14:creationId xmlns:p14="http://schemas.microsoft.com/office/powerpoint/2010/main" val="1922749513"/>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9463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B03ACB3-D9AD-BDCA-9E1F-5D61EFB4DBB1}"/>
              </a:ext>
            </a:extLst>
          </p:cNvPr>
          <p:cNvSpPr>
            <a:spLocks noGrp="1"/>
          </p:cNvSpPr>
          <p:nvPr>
            <p:ph type="body" sz="quarter" idx="10"/>
          </p:nvPr>
        </p:nvSpPr>
        <p:spPr/>
        <p:txBody>
          <a:bodyPr/>
          <a:lstStyle/>
          <a:p>
            <a:endParaRPr lang="de-DE"/>
          </a:p>
        </p:txBody>
      </p:sp>
      <p:sp>
        <p:nvSpPr>
          <p:cNvPr id="3" name="Text Placeholder 2">
            <a:extLst>
              <a:ext uri="{FF2B5EF4-FFF2-40B4-BE49-F238E27FC236}">
                <a16:creationId xmlns:a16="http://schemas.microsoft.com/office/drawing/2014/main" id="{7CE046E1-09C4-E235-A5B5-A08649899C04}"/>
              </a:ext>
            </a:extLst>
          </p:cNvPr>
          <p:cNvSpPr>
            <a:spLocks noGrp="1"/>
          </p:cNvSpPr>
          <p:nvPr>
            <p:ph type="body" sz="quarter" idx="11"/>
          </p:nvPr>
        </p:nvSpPr>
        <p:spPr/>
        <p:txBody>
          <a:bodyPr/>
          <a:lstStyle/>
          <a:p>
            <a:endParaRPr lang="de-DE"/>
          </a:p>
        </p:txBody>
      </p:sp>
      <p:sp>
        <p:nvSpPr>
          <p:cNvPr id="4" name="Text Placeholder 3">
            <a:extLst>
              <a:ext uri="{FF2B5EF4-FFF2-40B4-BE49-F238E27FC236}">
                <a16:creationId xmlns:a16="http://schemas.microsoft.com/office/drawing/2014/main" id="{6B8D8A33-AF97-E67C-48D3-21DE8B648DE2}"/>
              </a:ext>
            </a:extLst>
          </p:cNvPr>
          <p:cNvSpPr>
            <a:spLocks noGrp="1"/>
          </p:cNvSpPr>
          <p:nvPr>
            <p:ph type="body" sz="quarter" idx="12"/>
          </p:nvPr>
        </p:nvSpPr>
        <p:spPr/>
        <p:txBody>
          <a:bodyPr/>
          <a:lstStyle/>
          <a:p>
            <a:endParaRPr lang="de-DE"/>
          </a:p>
        </p:txBody>
      </p:sp>
      <p:sp>
        <p:nvSpPr>
          <p:cNvPr id="5" name="Text Placeholder 4">
            <a:extLst>
              <a:ext uri="{FF2B5EF4-FFF2-40B4-BE49-F238E27FC236}">
                <a16:creationId xmlns:a16="http://schemas.microsoft.com/office/drawing/2014/main" id="{358E894F-36A5-8868-B7C7-62564C03059E}"/>
              </a:ext>
            </a:extLst>
          </p:cNvPr>
          <p:cNvSpPr>
            <a:spLocks noGrp="1"/>
          </p:cNvSpPr>
          <p:nvPr>
            <p:ph type="body" sz="quarter" idx="16"/>
          </p:nvPr>
        </p:nvSpPr>
        <p:spPr/>
        <p:txBody>
          <a:bodyPr/>
          <a:lstStyle/>
          <a:p>
            <a:endParaRPr lang="de-DE"/>
          </a:p>
        </p:txBody>
      </p:sp>
    </p:spTree>
    <p:extLst>
      <p:ext uri="{BB962C8B-B14F-4D97-AF65-F5344CB8AC3E}">
        <p14:creationId xmlns:p14="http://schemas.microsoft.com/office/powerpoint/2010/main" val="2080668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2E048E1-F078-C210-8319-C990D24B0336}"/>
              </a:ext>
            </a:extLst>
          </p:cNvPr>
          <p:cNvSpPr>
            <a:spLocks noGrp="1"/>
          </p:cNvSpPr>
          <p:nvPr>
            <p:ph type="body" sz="quarter" idx="10"/>
          </p:nvPr>
        </p:nvSpPr>
        <p:spPr/>
        <p:txBody>
          <a:bodyPr/>
          <a:lstStyle/>
          <a:p>
            <a:endParaRPr lang="de-DE"/>
          </a:p>
        </p:txBody>
      </p:sp>
      <p:sp>
        <p:nvSpPr>
          <p:cNvPr id="3" name="Text Placeholder 2">
            <a:extLst>
              <a:ext uri="{FF2B5EF4-FFF2-40B4-BE49-F238E27FC236}">
                <a16:creationId xmlns:a16="http://schemas.microsoft.com/office/drawing/2014/main" id="{31963D41-5097-F150-0EEE-82297C15569A}"/>
              </a:ext>
            </a:extLst>
          </p:cNvPr>
          <p:cNvSpPr>
            <a:spLocks noGrp="1"/>
          </p:cNvSpPr>
          <p:nvPr>
            <p:ph type="body" sz="quarter" idx="11"/>
          </p:nvPr>
        </p:nvSpPr>
        <p:spPr/>
        <p:txBody>
          <a:bodyPr/>
          <a:lstStyle/>
          <a:p>
            <a:endParaRPr lang="de-DE"/>
          </a:p>
        </p:txBody>
      </p:sp>
      <p:sp>
        <p:nvSpPr>
          <p:cNvPr id="4" name="Text Placeholder 3">
            <a:extLst>
              <a:ext uri="{FF2B5EF4-FFF2-40B4-BE49-F238E27FC236}">
                <a16:creationId xmlns:a16="http://schemas.microsoft.com/office/drawing/2014/main" id="{92F8C79B-D8D1-DD84-7CD3-5420F3572A65}"/>
              </a:ext>
            </a:extLst>
          </p:cNvPr>
          <p:cNvSpPr>
            <a:spLocks noGrp="1"/>
          </p:cNvSpPr>
          <p:nvPr>
            <p:ph type="body" sz="quarter" idx="12"/>
          </p:nvPr>
        </p:nvSpPr>
        <p:spPr/>
        <p:txBody>
          <a:bodyPr/>
          <a:lstStyle/>
          <a:p>
            <a:endParaRPr lang="de-DE"/>
          </a:p>
        </p:txBody>
      </p:sp>
      <p:sp>
        <p:nvSpPr>
          <p:cNvPr id="5" name="Text Placeholder 4">
            <a:extLst>
              <a:ext uri="{FF2B5EF4-FFF2-40B4-BE49-F238E27FC236}">
                <a16:creationId xmlns:a16="http://schemas.microsoft.com/office/drawing/2014/main" id="{FB77F690-F6B7-D940-EAB1-83064EDA8480}"/>
              </a:ext>
            </a:extLst>
          </p:cNvPr>
          <p:cNvSpPr>
            <a:spLocks noGrp="1"/>
          </p:cNvSpPr>
          <p:nvPr>
            <p:ph type="body" sz="quarter" idx="16"/>
          </p:nvPr>
        </p:nvSpPr>
        <p:spPr/>
        <p:txBody>
          <a:bodyPr/>
          <a:lstStyle/>
          <a:p>
            <a:endParaRPr lang="de-DE"/>
          </a:p>
        </p:txBody>
      </p:sp>
    </p:spTree>
    <p:extLst>
      <p:ext uri="{BB962C8B-B14F-4D97-AF65-F5344CB8AC3E}">
        <p14:creationId xmlns:p14="http://schemas.microsoft.com/office/powerpoint/2010/main" val="22001476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0</Words>
  <Application>Microsoft Macintosh PowerPoint</Application>
  <PresentationFormat>Widescreen</PresentationFormat>
  <Paragraphs>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Nexus Sans Pro</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Kirsten Richardson</dc:creator>
  <cp:lastModifiedBy>Kirsten Richardson</cp:lastModifiedBy>
  <cp:revision>3</cp:revision>
  <dcterms:created xsi:type="dcterms:W3CDTF">2022-05-30T02:47:58Z</dcterms:created>
  <dcterms:modified xsi:type="dcterms:W3CDTF">2022-05-30T04:22:53Z</dcterms:modified>
</cp:coreProperties>
</file>